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0"/>
  </p:notesMasterIdLst>
  <p:sldIdLst>
    <p:sldId id="256" r:id="rId2"/>
    <p:sldId id="257" r:id="rId3"/>
    <p:sldId id="258" r:id="rId4"/>
    <p:sldId id="319" r:id="rId5"/>
    <p:sldId id="318" r:id="rId6"/>
    <p:sldId id="259" r:id="rId7"/>
    <p:sldId id="261" r:id="rId8"/>
    <p:sldId id="265" r:id="rId9"/>
    <p:sldId id="264" r:id="rId10"/>
    <p:sldId id="266" r:id="rId11"/>
    <p:sldId id="262" r:id="rId12"/>
    <p:sldId id="263" r:id="rId13"/>
    <p:sldId id="267" r:id="rId14"/>
    <p:sldId id="289" r:id="rId15"/>
    <p:sldId id="271" r:id="rId16"/>
    <p:sldId id="290" r:id="rId17"/>
    <p:sldId id="291" r:id="rId18"/>
    <p:sldId id="269" r:id="rId19"/>
    <p:sldId id="268" r:id="rId20"/>
    <p:sldId id="270" r:id="rId21"/>
    <p:sldId id="272" r:id="rId22"/>
    <p:sldId id="273" r:id="rId23"/>
    <p:sldId id="274" r:id="rId24"/>
    <p:sldId id="279" r:id="rId25"/>
    <p:sldId id="275" r:id="rId26"/>
    <p:sldId id="276" r:id="rId27"/>
    <p:sldId id="277" r:id="rId28"/>
    <p:sldId id="278" r:id="rId29"/>
    <p:sldId id="280" r:id="rId30"/>
    <p:sldId id="281" r:id="rId31"/>
    <p:sldId id="283" r:id="rId32"/>
    <p:sldId id="282" r:id="rId33"/>
    <p:sldId id="284" r:id="rId34"/>
    <p:sldId id="288" r:id="rId35"/>
    <p:sldId id="285" r:id="rId36"/>
    <p:sldId id="286" r:id="rId37"/>
    <p:sldId id="296" r:id="rId38"/>
    <p:sldId id="287" r:id="rId39"/>
    <p:sldId id="292" r:id="rId40"/>
    <p:sldId id="293" r:id="rId41"/>
    <p:sldId id="294" r:id="rId42"/>
    <p:sldId id="295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8" r:id="rId54"/>
    <p:sldId id="309" r:id="rId55"/>
    <p:sldId id="310" r:id="rId56"/>
    <p:sldId id="307" r:id="rId57"/>
    <p:sldId id="311" r:id="rId58"/>
    <p:sldId id="312" r:id="rId59"/>
    <p:sldId id="313" r:id="rId60"/>
    <p:sldId id="323" r:id="rId61"/>
    <p:sldId id="324" r:id="rId62"/>
    <p:sldId id="321" r:id="rId63"/>
    <p:sldId id="320" r:id="rId64"/>
    <p:sldId id="322" r:id="rId65"/>
    <p:sldId id="314" r:id="rId66"/>
    <p:sldId id="315" r:id="rId67"/>
    <p:sldId id="316" r:id="rId68"/>
    <p:sldId id="317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841" autoAdjust="0"/>
  </p:normalViewPr>
  <p:slideViewPr>
    <p:cSldViewPr snapToGrid="0">
      <p:cViewPr varScale="1">
        <p:scale>
          <a:sx n="57" d="100"/>
          <a:sy n="57" d="100"/>
        </p:scale>
        <p:origin x="101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864DC-A9B5-4CCA-8138-E880859E7D1B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4FA86-54A7-42A6-B3B9-AFFA19DF87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3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mắc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0,01%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1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b, ES=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IA=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62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1878,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6-10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lót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bởi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Morgagni,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lỏng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lẻo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(11).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1cm</a:t>
            </a:r>
            <a:r>
              <a:rPr lang="en-US" sz="1200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(10, 12).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90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 Cho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b, ES=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IO=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IR=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0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tưởng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(8),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nghẽn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kéo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50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Crohn,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lao,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túi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thừa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84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lệ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(3).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khuynh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84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hữu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(14).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(15).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5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hữu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kém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(16, 17).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0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Siêu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(18).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(19, 20).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nhìn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45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siêu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ngón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108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lệ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61%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ngón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81%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siêu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91%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 (21).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siêu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91%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97%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siêu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ngón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hẳn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siêu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3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hưởng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2:1.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gặp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(65%),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gặp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mắc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9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Tiềm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(22).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dõi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35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(94%),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(23).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22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tiền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(4),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ngón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97%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84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lệ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ổ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sót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lệ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57%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37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75%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(5).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70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nguồn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song song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2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spin-echo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-weighted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nhìn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03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4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song song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88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gadolinium,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song song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07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đòi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hỏi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(primary fistulous track)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(secondary extension)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ổ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82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phục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(STIR)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(28).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nhìn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(high signal intensity)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53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nguồn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hồ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6).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6.Đồng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hồ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hồ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đuọc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5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6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78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8, 9).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96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chồm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08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8).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(b)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18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50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10.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Grade 2: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intersphincteric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fistula with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abscess.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Axial drawing of the anal canal shows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right posterolateral abscess (arrow).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Axial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-weighted MR image shows the high-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signalintensity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fluid collection along the right posterolateral aspect of the anal canal (arrow).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Axial contrast-enhanced fat-suppressed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-weighted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 image shows the abscess in the right posterolateral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intersphincteric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 (arrowhead), bounded by the external sphincter.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(b)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30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96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hưởng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05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11.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10).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(b)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4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khởi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1/3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hay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12, 13)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08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(b)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70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12).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(b)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da,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thủng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13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kèm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môn-Trong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14, 15)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0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14.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kèm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(b)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à ổ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(high signal intensity)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(c)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ổ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32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148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kèm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14).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(b)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ổ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601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hiếm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Parks,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ủy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tồn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16, 17).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587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(IO).(b)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7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bởi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tục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vòng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(6).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chịu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nhiệm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85%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473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16). (a)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(b)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93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59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sẹo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ổ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ổ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18).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108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gadolinium,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thiệp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(36).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101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ngồi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ổ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549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vòng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14c,155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19).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lộn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46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sẹo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gadolinium (gadolinium contrast material).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(36, 48).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312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đậm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(26).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364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nổi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chẩn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phẫu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mắc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01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lỏng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lẽo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(8).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bởi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(9).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3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54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rìa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vẩy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(10).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Morgagni.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valves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valves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túi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Morgagni.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uốn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valves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(pectinate line, dentate line),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2cm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4FA86-54A7-42A6-B3B9-AFFA19DF875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9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76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31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1373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63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87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84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1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9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7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7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22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65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2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AC8CEC2-08BB-414B-BF5B-7932979338D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4E5B548-58BC-4183-B88F-0C9B5B840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5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82BE-1FC5-4BFF-9F53-11FA6B584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MRI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DC40E-FF1D-4532-B218-A623D0DE1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Psg</a:t>
            </a:r>
            <a:r>
              <a:rPr lang="en-US" dirty="0"/>
              <a:t>. Ts. Bs.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15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(striated muscle)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bám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chằng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anococccygeal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ligament) ở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hoành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(proximally)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lẫn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mu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mu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lẫn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sàn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trương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15%,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dù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971" y="2366963"/>
            <a:ext cx="4097857" cy="342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179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ngăn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lỏng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lẽo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phẳng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mủ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971" y="2366963"/>
            <a:ext cx="4097857" cy="342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932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26" name="Object 1"/>
          <p:cNvGraphicFramePr>
            <a:graphicFrameLocks noGrp="1" noChangeAspect="1"/>
          </p:cNvGraphicFramePr>
          <p:nvPr>
            <p:ph sz="quarter" idx="14"/>
          </p:nvPr>
        </p:nvGraphicFramePr>
        <p:xfrm>
          <a:off x="7558206" y="2366963"/>
          <a:ext cx="2333387" cy="342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4" imgW="3443810" imgH="5052498" progId="PBrush">
                  <p:embed/>
                </p:oleObj>
              </mc:Choice>
              <mc:Fallback>
                <p:oleObj name="Bitmap Image" r:id="rId4" imgW="3443810" imgH="5052498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206" y="2366963"/>
                        <a:ext cx="2333387" cy="3424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14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nửa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derm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vẩy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trụ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da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Morgagni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nửa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nếp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Valves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Morgagni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Valves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túi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Morgagni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uốn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valves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9685" y="2496065"/>
            <a:ext cx="5103424" cy="291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794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47FA-C91E-433A-B110-4B18E348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7D19D-2329-430D-AEB7-8B6A62898C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949F5-AB27-4040-B7BC-75CC39B4680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0810" y="2275599"/>
            <a:ext cx="8913540" cy="408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2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7988-1182-41DD-A8CE-961EFBE2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8843C-3406-4C6D-96E1-161C6693B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84033"/>
            <a:ext cx="5106026" cy="3424107"/>
          </a:xfrm>
        </p:spPr>
        <p:txBody>
          <a:bodyPr>
            <a:noAutofit/>
          </a:bodyPr>
          <a:lstStyle/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Chiari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1878, bao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6-10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nhánh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đ</a:t>
            </a:r>
            <a:r>
              <a:rPr lang="vi-VN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lót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trụ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Chung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khe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Morgagni</a:t>
            </a:r>
          </a:p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vi-VN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ới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tận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nhánh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khu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1cm</a:t>
            </a:r>
            <a:r>
              <a:rPr lang="en-US" cap="none" baseline="30000" dirty="0"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qua c</a:t>
            </a:r>
            <a:r>
              <a:rPr lang="vi-VN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4557" y="2194883"/>
            <a:ext cx="5105400" cy="332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111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4759-C96B-4108-A536-BF62928A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016532-78AF-4DF9-83FB-1596BCF3D0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BC0E-CF22-49C2-93AF-244701E603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737" y="1712928"/>
            <a:ext cx="11299900" cy="47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00F5-C874-4992-8BFB-98E47F7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8BD32-9BE2-4ADA-817F-E226A50E0A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cap="none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vẽ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giải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phẫu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bình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hậu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mặt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phẳng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đứng</a:t>
            </a:r>
            <a:r>
              <a:rPr lang="en-US" sz="2400" cap="none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cap="none" dirty="0" err="1">
                <a:latin typeface="Arial" pitchFamily="34" charset="0"/>
                <a:cs typeface="Arial" pitchFamily="34" charset="0"/>
              </a:rPr>
              <a:t>dọc</a:t>
            </a:r>
            <a:endParaRPr lang="en-US" sz="2400" cap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AD192-4ECB-41D0-A74D-F39861E2B5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989E3-808F-467E-9459-70C43EAAB9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5654" y="2214694"/>
            <a:ext cx="5343390" cy="40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8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mạn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khe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400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nghẽn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phẳng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400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rỉ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17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khe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khe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Crohn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Lao</a:t>
            </a:r>
          </a:p>
          <a:p>
            <a:pPr lvl="1"/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túi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thừa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Chấn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4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sanh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Ung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4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0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186F-91DB-4C3B-903E-770A2BDA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Mục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tiêu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học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tập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4E23-335C-4587-95B6-203F1AED9D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protocol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67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ẩn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tỷ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lệ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thuật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định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mối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ợng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chủ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mổ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88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25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Chụp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16%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Khuyết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</a:pP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	(a)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	(b)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		    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01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CT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hữu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CT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kém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96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mổ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146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108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thăm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61% &lt; 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81% &lt; MRI: 91%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lỗ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91%, MRI 97%</a:t>
            </a:r>
          </a:p>
        </p:txBody>
      </p:sp>
    </p:spTree>
    <p:extLst>
      <p:ext uri="{BB962C8B-B14F-4D97-AF65-F5344CB8AC3E}">
        <p14:creationId xmlns:p14="http://schemas.microsoft.com/office/powerpoint/2010/main" val="184638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bằng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thuật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6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42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nhạy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97%,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100%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thám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mổ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80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56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Crohn</a:t>
            </a:r>
          </a:p>
        </p:txBody>
      </p:sp>
    </p:spTree>
    <p:extLst>
      <p:ext uri="{BB962C8B-B14F-4D97-AF65-F5344CB8AC3E}">
        <p14:creationId xmlns:p14="http://schemas.microsoft.com/office/powerpoint/2010/main" val="1870974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71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16%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30%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MRI: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57%</a:t>
            </a:r>
          </a:p>
        </p:txBody>
      </p:sp>
    </p:spTree>
    <p:extLst>
      <p:ext uri="{BB962C8B-B14F-4D97-AF65-F5344CB8AC3E}">
        <p14:creationId xmlns:p14="http://schemas.microsoft.com/office/powerpoint/2010/main" val="327206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mổ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75%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cả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74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3C36-3FEC-4928-A2E4-FCBD4C29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6A26-2A6D-44A2-B3F7-976C587769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bề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Hai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tạng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bề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mắc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RHM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0,01%,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87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ra tr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sz="2800" cap="none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chếch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chếch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song song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909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fast spin-echo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T2W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turbo spin-echo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T2W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trục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trục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Chẩn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đoán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nhiễm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nhiễm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gây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6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E46785-B811-4D92-AC04-29D2EF70B4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5925339" y="956877"/>
            <a:ext cx="4505334" cy="44870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C505C-EF7A-471E-A423-4829487AB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MR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sz="26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T2W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phẳng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thật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48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106A6-FDB0-4792-AD57-90AD2F7CE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cap="none" dirty="0" err="1"/>
              <a:t>Định</a:t>
            </a:r>
            <a:r>
              <a:rPr lang="en-US" sz="2400" cap="none" dirty="0"/>
              <a:t> </a:t>
            </a:r>
            <a:r>
              <a:rPr lang="en-US" sz="2400" cap="none" dirty="0" err="1"/>
              <a:t>hướng</a:t>
            </a:r>
            <a:r>
              <a:rPr lang="en-US" sz="2400" cap="none" dirty="0"/>
              <a:t> </a:t>
            </a:r>
            <a:r>
              <a:rPr lang="en-US" sz="2400" cap="none" dirty="0" err="1"/>
              <a:t>đề</a:t>
            </a:r>
            <a:r>
              <a:rPr lang="en-US" sz="2400" cap="none" dirty="0"/>
              <a:t> </a:t>
            </a:r>
            <a:r>
              <a:rPr lang="en-US" sz="2400" cap="none" dirty="0" err="1"/>
              <a:t>nghị</a:t>
            </a:r>
            <a:r>
              <a:rPr lang="en-US" sz="2400" cap="none" dirty="0"/>
              <a:t> </a:t>
            </a:r>
            <a:r>
              <a:rPr lang="en-US" sz="2400" cap="none" dirty="0" err="1"/>
              <a:t>cho</a:t>
            </a:r>
            <a:r>
              <a:rPr lang="en-US" sz="2400" cap="none" dirty="0"/>
              <a:t> MRI </a:t>
            </a:r>
            <a:r>
              <a:rPr lang="en-US" sz="2400" cap="none" dirty="0" err="1"/>
              <a:t>mặt</a:t>
            </a:r>
            <a:r>
              <a:rPr lang="en-US" sz="2400" cap="none" dirty="0"/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MRI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90o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song song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trục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EF24A5-E1CE-4FE9-A388-036AB9375856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5599763" y="609600"/>
            <a:ext cx="515648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0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Protocol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fse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T1W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fse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T2W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chếch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fse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T1W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(fs=fat suppression, hay fat saturation),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chếch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gadolinium</a:t>
            </a:r>
          </a:p>
        </p:txBody>
      </p:sp>
    </p:spTree>
    <p:extLst>
      <p:ext uri="{BB962C8B-B14F-4D97-AF65-F5344CB8AC3E}">
        <p14:creationId xmlns:p14="http://schemas.microsoft.com/office/powerpoint/2010/main" val="873967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T2W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fs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khuất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T2W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mủ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86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Vị</a:t>
            </a:r>
            <a:r>
              <a:rPr lang="en-US" sz="4400" dirty="0"/>
              <a:t> </a:t>
            </a:r>
            <a:r>
              <a:rPr lang="en-US" sz="4400" dirty="0" err="1"/>
              <a:t>trí</a:t>
            </a:r>
            <a:r>
              <a:rPr lang="en-US" sz="4400" dirty="0"/>
              <a:t> </a:t>
            </a:r>
            <a:r>
              <a:rPr lang="en-US" sz="4400" dirty="0" err="1"/>
              <a:t>rò</a:t>
            </a:r>
            <a:r>
              <a:rPr lang="en-US" sz="4400" dirty="0"/>
              <a:t> </a:t>
            </a:r>
            <a:r>
              <a:rPr lang="en-US" sz="4400" dirty="0" err="1"/>
              <a:t>hậu</a:t>
            </a:r>
            <a:r>
              <a:rPr lang="en-US" sz="4400" dirty="0"/>
              <a:t> </a:t>
            </a:r>
            <a:r>
              <a:rPr lang="en-US" sz="4400" dirty="0" err="1"/>
              <a:t>môn</a:t>
            </a:r>
            <a:r>
              <a:rPr lang="en-US" sz="4400" dirty="0"/>
              <a:t>: </a:t>
            </a:r>
            <a:r>
              <a:rPr lang="en-US" sz="4400" dirty="0" err="1"/>
              <a:t>đồng</a:t>
            </a:r>
            <a:r>
              <a:rPr lang="en-US" sz="4400" dirty="0"/>
              <a:t> </a:t>
            </a:r>
            <a:r>
              <a:rPr lang="en-US" sz="4400" dirty="0" err="1"/>
              <a:t>hồ</a:t>
            </a:r>
            <a:r>
              <a:rPr lang="en-US" sz="4400" dirty="0"/>
              <a:t> </a:t>
            </a:r>
            <a:r>
              <a:rPr lang="en-US" sz="4400" dirty="0" err="1"/>
              <a:t>hậu</a:t>
            </a:r>
            <a:r>
              <a:rPr lang="en-US" sz="4400" dirty="0"/>
              <a:t> </a:t>
            </a:r>
            <a:r>
              <a:rPr lang="en-US" sz="4400" dirty="0" err="1"/>
              <a:t>môn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FC1CD-9BFA-4B12-9741-C940DB3D43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cap="none" dirty="0" err="1"/>
              <a:t>Cần</a:t>
            </a:r>
            <a:r>
              <a:rPr lang="en-US" sz="3200" cap="none" dirty="0"/>
              <a:t> </a:t>
            </a:r>
            <a:r>
              <a:rPr lang="en-US" sz="3200" cap="none" dirty="0" err="1"/>
              <a:t>mô</a:t>
            </a:r>
            <a:r>
              <a:rPr lang="en-US" sz="3200" cap="none" dirty="0"/>
              <a:t> </a:t>
            </a:r>
            <a:r>
              <a:rPr lang="en-US" sz="3200" cap="none" dirty="0" err="1"/>
              <a:t>tả</a:t>
            </a:r>
            <a:r>
              <a:rPr lang="en-US" sz="3200" cap="none" dirty="0"/>
              <a:t> chi </a:t>
            </a:r>
            <a:r>
              <a:rPr lang="en-US" sz="3200" cap="none" dirty="0" err="1"/>
              <a:t>tiết</a:t>
            </a:r>
            <a:r>
              <a:rPr lang="en-US" sz="3200" cap="none" dirty="0"/>
              <a:t> </a:t>
            </a:r>
            <a:r>
              <a:rPr lang="en-US" sz="3200" cap="none" dirty="0" err="1"/>
              <a:t>nguồn</a:t>
            </a:r>
            <a:r>
              <a:rPr lang="en-US" sz="3200" cap="none" dirty="0"/>
              <a:t> </a:t>
            </a:r>
            <a:r>
              <a:rPr lang="en-US" sz="3200" cap="none" dirty="0" err="1"/>
              <a:t>gốc</a:t>
            </a:r>
            <a:r>
              <a:rPr lang="en-US" sz="3200" cap="none" dirty="0"/>
              <a:t> </a:t>
            </a:r>
            <a:r>
              <a:rPr lang="en-US" sz="3200" cap="none" dirty="0" err="1"/>
              <a:t>rò</a:t>
            </a:r>
            <a:r>
              <a:rPr lang="en-US" sz="3200" cap="none" dirty="0"/>
              <a:t> </a:t>
            </a:r>
            <a:r>
              <a:rPr lang="en-US" sz="3200" cap="none" dirty="0" err="1"/>
              <a:t>trong</a:t>
            </a:r>
            <a:r>
              <a:rPr lang="en-US" sz="3200" cap="none" dirty="0"/>
              <a:t> HM </a:t>
            </a:r>
            <a:r>
              <a:rPr lang="en-US" sz="3200" cap="none" dirty="0" err="1"/>
              <a:t>và</a:t>
            </a:r>
            <a:r>
              <a:rPr lang="en-US" sz="3200" cap="none" dirty="0"/>
              <a:t> đ</a:t>
            </a:r>
            <a:r>
              <a:rPr lang="vi-VN" sz="3200" cap="none" dirty="0"/>
              <a:t>ư</a:t>
            </a:r>
            <a:r>
              <a:rPr lang="en-US" sz="3200" cap="none" dirty="0" err="1"/>
              <a:t>ờng</a:t>
            </a:r>
            <a:r>
              <a:rPr lang="en-US" sz="3200" cap="none" dirty="0"/>
              <a:t> </a:t>
            </a:r>
            <a:r>
              <a:rPr lang="en-US" sz="3200" cap="none" dirty="0" err="1"/>
              <a:t>đi</a:t>
            </a:r>
            <a:r>
              <a:rPr lang="en-US" sz="3200" cap="none" dirty="0"/>
              <a:t> </a:t>
            </a:r>
            <a:r>
              <a:rPr lang="en-US" sz="3200" cap="none" dirty="0" err="1"/>
              <a:t>rò</a:t>
            </a:r>
            <a:endParaRPr lang="en-US" sz="3200" cap="none" dirty="0"/>
          </a:p>
          <a:p>
            <a:r>
              <a:rPr lang="en-US" sz="3200" dirty="0"/>
              <a:t>AP </a:t>
            </a:r>
            <a:r>
              <a:rPr lang="en-US" sz="3200" cap="none" dirty="0" err="1"/>
              <a:t>đáy</a:t>
            </a:r>
            <a:r>
              <a:rPr lang="en-US" sz="3200" cap="none" dirty="0"/>
              <a:t> </a:t>
            </a:r>
            <a:r>
              <a:rPr lang="en-US" sz="3200" cap="none" dirty="0" err="1"/>
              <a:t>chậu</a:t>
            </a:r>
            <a:r>
              <a:rPr lang="en-US" sz="3200" cap="none" dirty="0"/>
              <a:t> </a:t>
            </a:r>
            <a:r>
              <a:rPr lang="en-US" sz="3200" cap="none" dirty="0" err="1"/>
              <a:t>trước</a:t>
            </a:r>
            <a:r>
              <a:rPr lang="en-US" sz="3200" cap="none" dirty="0"/>
              <a:t>, </a:t>
            </a:r>
            <a:endParaRPr lang="en-US" sz="3200" dirty="0"/>
          </a:p>
          <a:p>
            <a:r>
              <a:rPr lang="en-US" sz="3200" dirty="0"/>
              <a:t>L </a:t>
            </a:r>
            <a:r>
              <a:rPr lang="en-US" sz="3200" cap="none" dirty="0" err="1"/>
              <a:t>bên</a:t>
            </a:r>
            <a:r>
              <a:rPr lang="en-US" sz="3200" cap="none" dirty="0"/>
              <a:t> </a:t>
            </a:r>
            <a:r>
              <a:rPr lang="en-US" sz="3200" cap="none" dirty="0" err="1"/>
              <a:t>trái</a:t>
            </a:r>
            <a:r>
              <a:rPr lang="en-US" sz="3200" cap="none" dirty="0"/>
              <a:t> </a:t>
            </a:r>
            <a:r>
              <a:rPr lang="en-US" sz="3200" cap="none" dirty="0" err="1"/>
              <a:t>hậu</a:t>
            </a:r>
            <a:r>
              <a:rPr lang="en-US" sz="3200" cap="none" dirty="0"/>
              <a:t> </a:t>
            </a:r>
            <a:r>
              <a:rPr lang="en-US" sz="3200" cap="none" dirty="0" err="1"/>
              <a:t>môn</a:t>
            </a:r>
            <a:r>
              <a:rPr lang="en-US" sz="3200" cap="none" dirty="0"/>
              <a:t>, </a:t>
            </a:r>
          </a:p>
          <a:p>
            <a:r>
              <a:rPr lang="en-US" sz="3200" dirty="0"/>
              <a:t>NC </a:t>
            </a:r>
            <a:r>
              <a:rPr lang="en-US" sz="3200" cap="none" dirty="0" err="1"/>
              <a:t>rãnh</a:t>
            </a:r>
            <a:r>
              <a:rPr lang="en-US" sz="3200" cap="none" dirty="0"/>
              <a:t> </a:t>
            </a:r>
            <a:r>
              <a:rPr lang="en-US" sz="3200" cap="none" dirty="0" err="1"/>
              <a:t>gian</a:t>
            </a:r>
            <a:r>
              <a:rPr lang="en-US" sz="3200" cap="none" dirty="0"/>
              <a:t> </a:t>
            </a:r>
            <a:r>
              <a:rPr lang="en-US" sz="3200" cap="none" dirty="0" err="1"/>
              <a:t>mông</a:t>
            </a:r>
            <a:r>
              <a:rPr lang="en-US" sz="3200" cap="none" dirty="0"/>
              <a:t>, </a:t>
            </a:r>
          </a:p>
          <a:p>
            <a:r>
              <a:rPr lang="en-US" sz="3200" dirty="0"/>
              <a:t>R </a:t>
            </a:r>
            <a:r>
              <a:rPr lang="en-US" sz="3200" cap="none" dirty="0" err="1"/>
              <a:t>bên</a:t>
            </a:r>
            <a:r>
              <a:rPr lang="en-US" sz="3200" cap="none" dirty="0"/>
              <a:t> </a:t>
            </a:r>
            <a:r>
              <a:rPr lang="en-US" sz="3200" cap="none" dirty="0" err="1"/>
              <a:t>phải</a:t>
            </a:r>
            <a:r>
              <a:rPr lang="en-US" sz="3200" cap="none" dirty="0"/>
              <a:t> </a:t>
            </a:r>
            <a:r>
              <a:rPr lang="en-US" sz="3200" cap="none" dirty="0" err="1"/>
              <a:t>hậu</a:t>
            </a:r>
            <a:r>
              <a:rPr lang="en-US" sz="3200" cap="none" dirty="0"/>
              <a:t> </a:t>
            </a:r>
            <a:r>
              <a:rPr lang="en-US" sz="3200" cap="none" dirty="0" err="1"/>
              <a:t>môn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67E6AF-5051-4DDD-8144-8CD3F72853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print"/>
          <a:stretch>
            <a:fillRect/>
          </a:stretch>
        </p:blipFill>
        <p:spPr>
          <a:xfrm>
            <a:off x="6534616" y="2030819"/>
            <a:ext cx="4380568" cy="40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park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F186F-5B45-4644-A394-8AD566BE66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A= </a:t>
            </a:r>
            <a:r>
              <a:rPr lang="en-US" sz="2800" dirty="0" err="1"/>
              <a:t>gian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thắt</a:t>
            </a:r>
            <a:r>
              <a:rPr lang="en-US" sz="2800" dirty="0"/>
              <a:t>, </a:t>
            </a:r>
          </a:p>
          <a:p>
            <a:r>
              <a:rPr lang="en-US" sz="2800" dirty="0"/>
              <a:t>B=</a:t>
            </a:r>
            <a:r>
              <a:rPr lang="en-US" sz="2800" dirty="0" err="1"/>
              <a:t>xuyên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thắt</a:t>
            </a:r>
            <a:r>
              <a:rPr lang="en-US" sz="2800" dirty="0"/>
              <a:t>, </a:t>
            </a:r>
          </a:p>
          <a:p>
            <a:r>
              <a:rPr lang="en-US" sz="2800" dirty="0"/>
              <a:t>C=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nâng</a:t>
            </a:r>
            <a:r>
              <a:rPr lang="en-US" sz="2800" dirty="0"/>
              <a:t>, </a:t>
            </a:r>
          </a:p>
          <a:p>
            <a:r>
              <a:rPr lang="en-US" sz="2800" dirty="0"/>
              <a:t>D=</a:t>
            </a:r>
            <a:r>
              <a:rPr lang="en-US" sz="2800" dirty="0" err="1"/>
              <a:t>ngoài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thắt</a:t>
            </a:r>
            <a:r>
              <a:rPr lang="en-US" sz="2800" dirty="0"/>
              <a:t>. </a:t>
            </a:r>
          </a:p>
          <a:p>
            <a:r>
              <a:rPr lang="en-US" sz="2800" cap="none" dirty="0" err="1"/>
              <a:t>Cơ</a:t>
            </a:r>
            <a:r>
              <a:rPr lang="en-US" sz="2800" cap="none" dirty="0"/>
              <a:t> </a:t>
            </a:r>
            <a:r>
              <a:rPr lang="en-US" sz="2800" cap="none" dirty="0" err="1"/>
              <a:t>thắt</a:t>
            </a:r>
            <a:r>
              <a:rPr lang="en-US" sz="2800" cap="none" dirty="0"/>
              <a:t> </a:t>
            </a:r>
            <a:r>
              <a:rPr lang="en-US" sz="2800" cap="none" dirty="0" err="1"/>
              <a:t>ngoài</a:t>
            </a:r>
            <a:r>
              <a:rPr lang="en-US" sz="2800" cap="none" dirty="0"/>
              <a:t> </a:t>
            </a:r>
            <a:r>
              <a:rPr lang="en-US" sz="2800" cap="none" dirty="0" err="1"/>
              <a:t>là</a:t>
            </a:r>
            <a:r>
              <a:rPr lang="en-US" sz="2800" cap="none" dirty="0"/>
              <a:t> </a:t>
            </a:r>
            <a:r>
              <a:rPr lang="en-US" sz="2800" cap="none" dirty="0" err="1"/>
              <a:t>mốc</a:t>
            </a:r>
            <a:r>
              <a:rPr lang="en-US" sz="2800" cap="none" dirty="0"/>
              <a:t> </a:t>
            </a:r>
            <a:r>
              <a:rPr lang="en-US" sz="2800" cap="none" dirty="0" err="1"/>
              <a:t>chính</a:t>
            </a:r>
            <a:r>
              <a:rPr lang="en-US" sz="2800" cap="none" dirty="0"/>
              <a:t> (keystone) </a:t>
            </a:r>
            <a:r>
              <a:rPr lang="en-US" sz="2800" cap="none" dirty="0" err="1"/>
              <a:t>của</a:t>
            </a:r>
            <a:r>
              <a:rPr lang="en-US" sz="2800" cap="none" dirty="0"/>
              <a:t> </a:t>
            </a:r>
            <a:r>
              <a:rPr lang="en-US" sz="2800" cap="none" dirty="0" err="1"/>
              <a:t>phân</a:t>
            </a:r>
            <a:r>
              <a:rPr lang="en-US" sz="2800" cap="none" dirty="0"/>
              <a:t> </a:t>
            </a:r>
            <a:r>
              <a:rPr lang="en-US" sz="2800" cap="none" dirty="0" err="1"/>
              <a:t>loại</a:t>
            </a:r>
            <a:r>
              <a:rPr lang="en-US" sz="2800" cap="none" dirty="0"/>
              <a:t> park.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11A6D2-AB07-43AE-9266-C005ED1A411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print"/>
          <a:stretch>
            <a:fillRect/>
          </a:stretch>
        </p:blipFill>
        <p:spPr>
          <a:xfrm>
            <a:off x="6389650" y="1916438"/>
            <a:ext cx="4670500" cy="43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73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ACEC6E-8134-4903-8A42-74F991CD80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1,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5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thẳt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trải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ngồi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HM.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7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847" y="1512985"/>
            <a:ext cx="11382889" cy="4109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D3906-78CC-47ED-9171-0E351857AE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6424315" y="1906859"/>
            <a:ext cx="5075096" cy="4625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9B296-04EC-4571-9028-660AEE0FAA2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3774" y="1805584"/>
            <a:ext cx="4847064" cy="46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6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74A74A-2649-483A-9D6D-7E19C8959A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D7DEA-A0DB-400F-ACFD-90609A162E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278FE-F6DE-473B-92A8-B1C279FF3FF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174" y="1996068"/>
            <a:ext cx="4923225" cy="424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F9ED3-6434-445B-920B-D5D70FF36DD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1596" y="1785587"/>
            <a:ext cx="4176124" cy="4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52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2,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xãy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móng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ngựa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nhánh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26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2(St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81D0A-8882-4A0A-80F9-C1DFE34365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DC7E27-6E7E-43A8-8F9F-107F4C851A5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print"/>
          <a:stretch>
            <a:fillRect/>
          </a:stretch>
        </p:blipFill>
        <p:spPr>
          <a:xfrm>
            <a:off x="6846849" y="2334224"/>
            <a:ext cx="4001428" cy="3944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03084-AAEF-480B-A5A8-49DA522B3B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374" y="2381959"/>
            <a:ext cx="5258426" cy="37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92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2(St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81D0A-8882-4A0A-80F9-C1DFE34365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A1D10C-117C-4B3D-84F9-8ADE9B379FE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print"/>
          <a:stretch>
            <a:fillRect/>
          </a:stretch>
        </p:blipFill>
        <p:spPr>
          <a:xfrm>
            <a:off x="6527806" y="1861070"/>
            <a:ext cx="4653782" cy="4588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1C3C03-8DC2-4A9A-AE76-DCE2957919E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616" y="1861070"/>
            <a:ext cx="4490232" cy="45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31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2(St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31DFF8-1571-49B1-9F62-230D6DA820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081668" y="2029945"/>
            <a:ext cx="4525536" cy="432129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E72FA7-5248-4702-8B59-E31833CF4E2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6423103" y="1944009"/>
            <a:ext cx="4603594" cy="44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98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3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80C91-30AC-4BF7-B352-4E73ADEF65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qua 2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ngồi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HM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HM,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dù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ruột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ở 1/3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hay ở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phẳng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2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3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047464E-82CC-41C3-B66B-5CA922BBF4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059366" y="2317967"/>
            <a:ext cx="4815468" cy="352223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7EDCDF-388F-468B-B284-85D4FEDB93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6623825" y="2019554"/>
            <a:ext cx="4202150" cy="41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6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3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2B6C16F-427F-44BD-9495-0D339EE319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271240" y="2010351"/>
            <a:ext cx="4391720" cy="413746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2CE5A3-0A5A-4FC1-845E-E6E84024921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6646127" y="1908935"/>
            <a:ext cx="4157546" cy="43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6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86E8-FB61-4735-A5BF-11DE0101F3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cap="none" dirty="0" err="1"/>
              <a:t>Độ</a:t>
            </a:r>
            <a:r>
              <a:rPr lang="en-US" sz="3200" cap="none" dirty="0"/>
              <a:t> 4: </a:t>
            </a:r>
            <a:r>
              <a:rPr lang="en-US" sz="3200" cap="none" dirty="0" err="1"/>
              <a:t>rò</a:t>
            </a:r>
            <a:r>
              <a:rPr lang="en-US" sz="3200" cap="none" dirty="0"/>
              <a:t> </a:t>
            </a:r>
            <a:r>
              <a:rPr lang="en-US" sz="3200" cap="none" dirty="0" err="1"/>
              <a:t>xuyên</a:t>
            </a:r>
            <a:r>
              <a:rPr lang="en-US" sz="3200" cap="none" dirty="0"/>
              <a:t> </a:t>
            </a:r>
            <a:r>
              <a:rPr lang="en-US" sz="3200" cap="none" dirty="0" err="1"/>
              <a:t>cơ</a:t>
            </a:r>
            <a:r>
              <a:rPr lang="en-US" sz="3200" cap="none" dirty="0"/>
              <a:t> </a:t>
            </a:r>
            <a:r>
              <a:rPr lang="en-US" sz="3200" cap="none" dirty="0" err="1"/>
              <a:t>thắt</a:t>
            </a:r>
            <a:r>
              <a:rPr lang="en-US" sz="3200" cap="none" dirty="0"/>
              <a:t> </a:t>
            </a:r>
            <a:r>
              <a:rPr lang="en-US" sz="3200" cap="none" dirty="0" err="1"/>
              <a:t>kèm</a:t>
            </a:r>
            <a:r>
              <a:rPr lang="en-US" sz="3200" cap="none" dirty="0"/>
              <a:t> </a:t>
            </a:r>
            <a:r>
              <a:rPr lang="en-US" sz="3200" cap="none" dirty="0" err="1"/>
              <a:t>áp</a:t>
            </a:r>
            <a:r>
              <a:rPr lang="en-US" sz="3200" cap="none" dirty="0"/>
              <a:t> </a:t>
            </a:r>
            <a:r>
              <a:rPr lang="en-US" sz="3200" cap="none" dirty="0" err="1"/>
              <a:t>xe</a:t>
            </a:r>
            <a:r>
              <a:rPr lang="en-US" sz="3200" cap="none" dirty="0"/>
              <a:t> hay </a:t>
            </a:r>
            <a:r>
              <a:rPr lang="en-US" sz="3200" cap="none" dirty="0" err="1"/>
              <a:t>rò</a:t>
            </a:r>
            <a:r>
              <a:rPr lang="en-US" sz="3200" cap="none" dirty="0"/>
              <a:t> </a:t>
            </a:r>
            <a:r>
              <a:rPr lang="en-US" sz="3200" cap="none" dirty="0" err="1"/>
              <a:t>thứ</a:t>
            </a:r>
            <a:r>
              <a:rPr lang="en-US" sz="3200" cap="none" dirty="0"/>
              <a:t> </a:t>
            </a:r>
            <a:r>
              <a:rPr lang="en-US" sz="3200" cap="none" dirty="0" err="1"/>
              <a:t>phát</a:t>
            </a:r>
            <a:r>
              <a:rPr lang="en-US" sz="3200" cap="none" dirty="0"/>
              <a:t> </a:t>
            </a:r>
            <a:r>
              <a:rPr lang="en-US" sz="3200" cap="none" dirty="0" err="1"/>
              <a:t>trong</a:t>
            </a:r>
            <a:r>
              <a:rPr lang="en-US" sz="3200" cap="none" dirty="0"/>
              <a:t> </a:t>
            </a:r>
            <a:r>
              <a:rPr lang="en-US" sz="3200" cap="none" dirty="0" err="1"/>
              <a:t>khoang</a:t>
            </a:r>
            <a:r>
              <a:rPr lang="en-US" sz="3200" cap="none" dirty="0"/>
              <a:t> </a:t>
            </a:r>
            <a:r>
              <a:rPr lang="en-US" sz="3200" cap="none" dirty="0" err="1"/>
              <a:t>ngồi</a:t>
            </a:r>
            <a:r>
              <a:rPr lang="en-US" sz="3200" cap="none" dirty="0"/>
              <a:t> </a:t>
            </a:r>
            <a:r>
              <a:rPr lang="en-US" sz="3200" cap="none" dirty="0" err="1"/>
              <a:t>hậu</a:t>
            </a:r>
            <a:r>
              <a:rPr lang="en-US" sz="3200" cap="none" dirty="0"/>
              <a:t> </a:t>
            </a:r>
            <a:r>
              <a:rPr lang="en-US" sz="3200" cap="none" dirty="0" err="1"/>
              <a:t>môn</a:t>
            </a:r>
            <a:endParaRPr lang="en-US" sz="3200" cap="none" dirty="0"/>
          </a:p>
          <a:p>
            <a:r>
              <a:rPr lang="en-US" sz="3200" cap="none" dirty="0" err="1"/>
              <a:t>Trong</a:t>
            </a:r>
            <a:r>
              <a:rPr lang="en-US" sz="3200" cap="none" dirty="0"/>
              <a:t> </a:t>
            </a:r>
            <a:r>
              <a:rPr lang="en-US" sz="3200" cap="none" dirty="0" err="1"/>
              <a:t>rò</a:t>
            </a:r>
            <a:r>
              <a:rPr lang="en-US" sz="3200" cap="none" dirty="0"/>
              <a:t> </a:t>
            </a:r>
            <a:r>
              <a:rPr lang="en-US" sz="3200" cap="none" dirty="0" err="1"/>
              <a:t>độ</a:t>
            </a:r>
            <a:r>
              <a:rPr lang="en-US" sz="3200" cap="none" dirty="0"/>
              <a:t> 4, </a:t>
            </a:r>
            <a:r>
              <a:rPr lang="en-US" sz="3200" cap="none" dirty="0" err="1"/>
              <a:t>đường</a:t>
            </a:r>
            <a:r>
              <a:rPr lang="en-US" sz="3200" cap="none" dirty="0"/>
              <a:t> </a:t>
            </a:r>
            <a:r>
              <a:rPr lang="en-US" sz="3200" cap="none" dirty="0" err="1"/>
              <a:t>rò</a:t>
            </a:r>
            <a:r>
              <a:rPr lang="en-US" sz="3200" cap="none" dirty="0"/>
              <a:t> </a:t>
            </a:r>
            <a:r>
              <a:rPr lang="en-US" sz="3200" cap="none" dirty="0" err="1"/>
              <a:t>đi</a:t>
            </a:r>
            <a:r>
              <a:rPr lang="en-US" sz="3200" cap="none" dirty="0"/>
              <a:t> qua </a:t>
            </a:r>
            <a:r>
              <a:rPr lang="en-US" sz="3200" cap="none" dirty="0" err="1"/>
              <a:t>cơ</a:t>
            </a:r>
            <a:r>
              <a:rPr lang="en-US" sz="3200" cap="none" dirty="0"/>
              <a:t> </a:t>
            </a:r>
            <a:r>
              <a:rPr lang="en-US" sz="3200" cap="none" dirty="0" err="1"/>
              <a:t>thắt</a:t>
            </a:r>
            <a:r>
              <a:rPr lang="en-US" sz="3200" cap="none" dirty="0"/>
              <a:t> </a:t>
            </a:r>
            <a:r>
              <a:rPr lang="en-US" sz="3200" cap="none" dirty="0" err="1"/>
              <a:t>ngoài</a:t>
            </a:r>
            <a:r>
              <a:rPr lang="en-US" sz="3200" cap="none" dirty="0"/>
              <a:t> </a:t>
            </a:r>
            <a:r>
              <a:rPr lang="en-US" sz="3200" cap="none" dirty="0" err="1"/>
              <a:t>để</a:t>
            </a:r>
            <a:r>
              <a:rPr lang="en-US" sz="3200" cap="none" dirty="0"/>
              <a:t> </a:t>
            </a:r>
            <a:r>
              <a:rPr lang="en-US" sz="3200" cap="none" dirty="0" err="1"/>
              <a:t>đến</a:t>
            </a:r>
            <a:r>
              <a:rPr lang="en-US" sz="3200" cap="none" dirty="0"/>
              <a:t> </a:t>
            </a:r>
            <a:r>
              <a:rPr lang="en-US" sz="3200" cap="none" dirty="0" err="1"/>
              <a:t>khoang</a:t>
            </a:r>
            <a:r>
              <a:rPr lang="en-US" sz="3200" cap="none" dirty="0"/>
              <a:t> </a:t>
            </a:r>
            <a:r>
              <a:rPr lang="en-US" sz="3200" cap="none" dirty="0" err="1"/>
              <a:t>ngồi</a:t>
            </a:r>
            <a:r>
              <a:rPr lang="en-US" sz="3200" cap="none" dirty="0"/>
              <a:t> </a:t>
            </a:r>
            <a:r>
              <a:rPr lang="en-US" sz="3200" cap="none" dirty="0" err="1"/>
              <a:t>hậu</a:t>
            </a:r>
            <a:r>
              <a:rPr lang="en-US" sz="3200" cap="none" dirty="0"/>
              <a:t> </a:t>
            </a:r>
            <a:r>
              <a:rPr lang="en-US" sz="3200" cap="none" dirty="0" err="1"/>
              <a:t>môn</a:t>
            </a:r>
            <a:endParaRPr lang="en-US" sz="3200" cap="none" dirty="0"/>
          </a:p>
          <a:p>
            <a:r>
              <a:rPr lang="en-US" sz="3200" cap="none" dirty="0" err="1"/>
              <a:t>Có</a:t>
            </a:r>
            <a:r>
              <a:rPr lang="en-US" sz="3200" cap="none" dirty="0"/>
              <a:t> </a:t>
            </a:r>
            <a:r>
              <a:rPr lang="en-US" sz="3200" cap="none" dirty="0" err="1"/>
              <a:t>biến</a:t>
            </a:r>
            <a:r>
              <a:rPr lang="en-US" sz="3200" cap="none" dirty="0"/>
              <a:t> </a:t>
            </a:r>
            <a:r>
              <a:rPr lang="en-US" sz="3200" cap="none" dirty="0" err="1"/>
              <a:t>chứng</a:t>
            </a:r>
            <a:r>
              <a:rPr lang="en-US" sz="3200" cap="none" dirty="0"/>
              <a:t> </a:t>
            </a:r>
            <a:r>
              <a:rPr lang="en-US" sz="3200" cap="none" dirty="0" err="1"/>
              <a:t>là</a:t>
            </a:r>
            <a:r>
              <a:rPr lang="en-US" sz="3200" cap="none" dirty="0"/>
              <a:t> </a:t>
            </a:r>
            <a:r>
              <a:rPr lang="en-US" sz="3200" cap="none" dirty="0" err="1"/>
              <a:t>áp</a:t>
            </a:r>
            <a:r>
              <a:rPr lang="en-US" sz="3200" cap="none" dirty="0"/>
              <a:t> </a:t>
            </a:r>
            <a:r>
              <a:rPr lang="en-US" sz="3200" cap="none" dirty="0" err="1"/>
              <a:t>xe</a:t>
            </a:r>
            <a:r>
              <a:rPr lang="en-US" sz="3200" cap="none" dirty="0"/>
              <a:t> hay </a:t>
            </a:r>
            <a:r>
              <a:rPr lang="en-US" sz="3200" cap="none" dirty="0" err="1"/>
              <a:t>rò</a:t>
            </a:r>
            <a:r>
              <a:rPr lang="en-US" sz="3200" cap="none" dirty="0"/>
              <a:t> </a:t>
            </a:r>
            <a:r>
              <a:rPr lang="en-US" sz="3200" cap="none" dirty="0" err="1"/>
              <a:t>mở</a:t>
            </a:r>
            <a:r>
              <a:rPr lang="en-US" sz="3200" cap="none" dirty="0"/>
              <a:t> </a:t>
            </a:r>
            <a:r>
              <a:rPr lang="en-US" sz="3200" cap="none" dirty="0" err="1"/>
              <a:t>rộng</a:t>
            </a:r>
            <a:endParaRPr lang="en-US" sz="3200" cap="none" dirty="0"/>
          </a:p>
        </p:txBody>
      </p:sp>
    </p:spTree>
    <p:extLst>
      <p:ext uri="{BB962C8B-B14F-4D97-AF65-F5344CB8AC3E}">
        <p14:creationId xmlns:p14="http://schemas.microsoft.com/office/powerpoint/2010/main" val="387790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Sinus Tract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411" y="0"/>
            <a:ext cx="10956324" cy="678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4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F2CBEE-ED62-49C6-AA20-E056EF78411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097164" y="1980252"/>
            <a:ext cx="4770864" cy="427336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1D8FBB-AE38-4A6A-A6E9-DAEDDD0FA385}"/>
              </a:ext>
            </a:extLst>
          </p:cNvPr>
          <p:cNvPicPr>
            <a:picLocks noGrp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6465850" y="2141035"/>
            <a:ext cx="5410198" cy="42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1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59B26D-4A80-4A38-9CBC-B2191001BF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825190" y="1712667"/>
            <a:ext cx="5283820" cy="473283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F657F9-EA6E-4312-9192-247FC867D83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6312202" y="1755593"/>
            <a:ext cx="5054608" cy="46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9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F04679E-82E7-4B60-9D6D-35655A83E3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003610" y="1935674"/>
            <a:ext cx="4926980" cy="428681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1077D-CD0F-436F-B852-BAD9266EF70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6601522" y="1843667"/>
            <a:ext cx="4246756" cy="44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65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65C23-1767-4C2A-AC23-ACB72F70D8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5: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đỉnh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mu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ngồi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HM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da. </a:t>
            </a:r>
          </a:p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ủy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ngồi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HM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2555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39A51-0BF5-4057-B7EE-F09093C909D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700545" y="1982809"/>
            <a:ext cx="5533110" cy="41925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AA1BE7-9D27-4FCE-9256-D8AE3F2ECD8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6911898" y="1899998"/>
            <a:ext cx="4205868" cy="435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31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 (St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A07CCEF-B727-45D8-95D4-F940A7F83A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271248" y="1977876"/>
            <a:ext cx="4391710" cy="420241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FE9210-2BEB-4292-BB41-760E00DE9E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6529042" y="1783714"/>
            <a:ext cx="4391716" cy="4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9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D227-2F22-4A12-B598-4A26FD7C1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T1W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hố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ngồi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chẳng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3000" cap="none" dirty="0" err="1"/>
              <a:t>Chẩn</a:t>
            </a:r>
            <a:r>
              <a:rPr lang="en-US" sz="3000" cap="none" dirty="0"/>
              <a:t> </a:t>
            </a:r>
            <a:r>
              <a:rPr lang="en-US" sz="3000" cap="none" dirty="0" err="1"/>
              <a:t>đoán</a:t>
            </a:r>
            <a:r>
              <a:rPr lang="en-US" sz="3000" cap="none" dirty="0"/>
              <a:t> </a:t>
            </a:r>
            <a:r>
              <a:rPr lang="en-US" sz="3000" cap="none" dirty="0" err="1"/>
              <a:t>ngay</a:t>
            </a:r>
            <a:r>
              <a:rPr lang="en-US" sz="3000" cap="none" dirty="0"/>
              <a:t> </a:t>
            </a:r>
            <a:r>
              <a:rPr lang="en-US" sz="3000" cap="none" dirty="0" err="1"/>
              <a:t>sau</a:t>
            </a:r>
            <a:r>
              <a:rPr lang="en-US" sz="3000" cap="none" dirty="0"/>
              <a:t> </a:t>
            </a:r>
            <a:r>
              <a:rPr lang="en-US" sz="3000" cap="none" dirty="0" err="1"/>
              <a:t>phẫu</a:t>
            </a:r>
            <a:r>
              <a:rPr lang="en-US" sz="3000" cap="none" dirty="0"/>
              <a:t> </a:t>
            </a:r>
            <a:r>
              <a:rPr lang="en-US" sz="3000" cap="none" dirty="0" err="1"/>
              <a:t>thuật</a:t>
            </a:r>
            <a:r>
              <a:rPr lang="en-US" sz="3000" cap="none" dirty="0"/>
              <a:t>, </a:t>
            </a:r>
            <a:r>
              <a:rPr lang="en-US" sz="3000" cap="none" dirty="0" err="1"/>
              <a:t>xuất</a:t>
            </a:r>
            <a:r>
              <a:rPr lang="en-US" sz="3000" cap="none" dirty="0"/>
              <a:t> </a:t>
            </a:r>
            <a:r>
              <a:rPr lang="en-US" sz="3000" cap="none" dirty="0" err="1"/>
              <a:t>huyết</a:t>
            </a:r>
            <a:r>
              <a:rPr lang="en-US" sz="3000" cap="none" dirty="0"/>
              <a:t> </a:t>
            </a:r>
            <a:r>
              <a:rPr lang="en-US" sz="3000" cap="none" dirty="0" err="1"/>
              <a:t>cho</a:t>
            </a:r>
            <a:r>
              <a:rPr lang="en-US" sz="3000" cap="none" dirty="0"/>
              <a:t> </a:t>
            </a:r>
            <a:r>
              <a:rPr lang="en-US" sz="3000" cap="none" dirty="0" err="1"/>
              <a:t>đậm</a:t>
            </a:r>
            <a:r>
              <a:rPr lang="en-US" sz="3000" cap="none" dirty="0"/>
              <a:t> </a:t>
            </a:r>
            <a:r>
              <a:rPr lang="en-US" sz="3000" cap="none" dirty="0" err="1"/>
              <a:t>độ</a:t>
            </a:r>
            <a:r>
              <a:rPr lang="en-US" sz="3000" cap="none" dirty="0"/>
              <a:t> </a:t>
            </a:r>
            <a:r>
              <a:rPr lang="en-US" sz="3000" cap="none" dirty="0" err="1"/>
              <a:t>tín</a:t>
            </a:r>
            <a:r>
              <a:rPr lang="en-US" sz="3000" cap="none" dirty="0"/>
              <a:t> </a:t>
            </a:r>
            <a:r>
              <a:rPr lang="en-US" sz="3000" cap="none" dirty="0" err="1"/>
              <a:t>hiệu</a:t>
            </a:r>
            <a:r>
              <a:rPr lang="en-US" sz="3000" cap="none" dirty="0"/>
              <a:t> </a:t>
            </a:r>
            <a:r>
              <a:rPr lang="en-US" sz="3000" cap="none" dirty="0" err="1"/>
              <a:t>cao</a:t>
            </a:r>
            <a:r>
              <a:rPr lang="en-US" sz="3000" cap="none" dirty="0"/>
              <a:t> </a:t>
            </a:r>
            <a:r>
              <a:rPr lang="en-US" sz="3000" cap="none" dirty="0" err="1"/>
              <a:t>trên</a:t>
            </a:r>
            <a:r>
              <a:rPr lang="en-US" sz="3000" cap="none" dirty="0"/>
              <a:t> </a:t>
            </a:r>
            <a:r>
              <a:rPr lang="en-US" sz="3000" cap="none" dirty="0" err="1"/>
              <a:t>hình</a:t>
            </a:r>
            <a:r>
              <a:rPr lang="en-US" sz="3000" cap="none" dirty="0"/>
              <a:t> </a:t>
            </a:r>
            <a:r>
              <a:rPr lang="en-US" sz="3000" cap="none" dirty="0" err="1"/>
              <a:t>ảnh</a:t>
            </a:r>
            <a:r>
              <a:rPr lang="en-US" sz="3000" cap="none" dirty="0"/>
              <a:t> </a:t>
            </a:r>
            <a:r>
              <a:rPr lang="en-US" sz="3000" cap="none" dirty="0" err="1"/>
              <a:t>T1</a:t>
            </a:r>
            <a:r>
              <a:rPr lang="en-US" sz="3000" cap="none" dirty="0"/>
              <a:t> </a:t>
            </a:r>
            <a:r>
              <a:rPr lang="en-US" sz="3000" cap="none" dirty="0" err="1"/>
              <a:t>và</a:t>
            </a:r>
            <a:r>
              <a:rPr lang="en-US" sz="3000" cap="none" dirty="0"/>
              <a:t> </a:t>
            </a:r>
            <a:r>
              <a:rPr lang="en-US" sz="3000" cap="none" dirty="0" err="1"/>
              <a:t>như</a:t>
            </a:r>
            <a:r>
              <a:rPr lang="en-US" sz="3000" cap="none" dirty="0"/>
              <a:t> </a:t>
            </a:r>
            <a:r>
              <a:rPr lang="en-US" sz="3000" cap="none" dirty="0" err="1"/>
              <a:t>thế</a:t>
            </a:r>
            <a:r>
              <a:rPr lang="en-US" sz="3000" cap="none" dirty="0"/>
              <a:t> </a:t>
            </a:r>
            <a:r>
              <a:rPr lang="en-US" sz="3000" cap="none" dirty="0" err="1"/>
              <a:t>có</a:t>
            </a:r>
            <a:r>
              <a:rPr lang="en-US" sz="3000" cap="none" dirty="0"/>
              <a:t> </a:t>
            </a:r>
            <a:r>
              <a:rPr lang="en-US" sz="3000" cap="none" dirty="0" err="1"/>
              <a:t>thể</a:t>
            </a:r>
            <a:r>
              <a:rPr lang="en-US" sz="3000" cap="none" dirty="0"/>
              <a:t> </a:t>
            </a:r>
            <a:r>
              <a:rPr lang="en-US" sz="3000" cap="none" dirty="0" err="1"/>
              <a:t>phân</a:t>
            </a:r>
            <a:r>
              <a:rPr lang="en-US" sz="3000" cap="none" dirty="0"/>
              <a:t> </a:t>
            </a:r>
            <a:r>
              <a:rPr lang="en-US" sz="3000" cap="none" dirty="0" err="1"/>
              <a:t>biệt</a:t>
            </a:r>
            <a:r>
              <a:rPr lang="en-US" sz="3000" cap="none" dirty="0"/>
              <a:t> </a:t>
            </a:r>
            <a:r>
              <a:rPr lang="en-US" sz="3000" cap="none" dirty="0" err="1"/>
              <a:t>với</a:t>
            </a:r>
            <a:r>
              <a:rPr lang="en-US" sz="3000" cap="none" dirty="0"/>
              <a:t> </a:t>
            </a:r>
            <a:r>
              <a:rPr lang="en-US" sz="3000" cap="none" dirty="0" err="1"/>
              <a:t>các</a:t>
            </a:r>
            <a:r>
              <a:rPr lang="en-US" sz="3000" cap="none" dirty="0"/>
              <a:t> </a:t>
            </a:r>
            <a:r>
              <a:rPr lang="en-US" sz="3000" cap="none" dirty="0" err="1"/>
              <a:t>đường</a:t>
            </a:r>
            <a:r>
              <a:rPr lang="en-US" sz="3000" cap="none" dirty="0"/>
              <a:t> </a:t>
            </a:r>
            <a:r>
              <a:rPr lang="en-US" sz="3000" cap="none" dirty="0" err="1"/>
              <a:t>rò</a:t>
            </a:r>
            <a:r>
              <a:rPr lang="en-US" sz="3000" cap="none" dirty="0"/>
              <a:t> </a:t>
            </a:r>
            <a:r>
              <a:rPr lang="en-US" sz="3000" cap="none" dirty="0" err="1"/>
              <a:t>còn</a:t>
            </a:r>
            <a:r>
              <a:rPr lang="en-US" sz="3000" cap="none" dirty="0"/>
              <a:t> </a:t>
            </a:r>
            <a:r>
              <a:rPr lang="en-US" sz="3000" cap="none" dirty="0" err="1"/>
              <a:t>sót</a:t>
            </a:r>
            <a:r>
              <a:rPr lang="en-US" sz="3000" cap="none" dirty="0"/>
              <a:t>. </a:t>
            </a:r>
            <a:endParaRPr lang="en-US" sz="3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0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D227-2F22-4A12-B598-4A26FD7C1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mạn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sẹo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ổ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mủ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ổ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76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D227-2F22-4A12-B598-4A26FD7C1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gadolinium,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thiệp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mủ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80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B954AA-1219-403B-892D-D5C5FBC618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224774" y="2131619"/>
            <a:ext cx="4484650" cy="389492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924BF3-B464-4B85-9EDA-353352B1B58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6672148" y="2040391"/>
            <a:ext cx="4105504" cy="40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trẻ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nam:nữ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2:1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rỉ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(65 %)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chỗ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606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0F488-7437-4EA2-89D2-C8CE2BB2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24" y="713678"/>
            <a:ext cx="10055552" cy="54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92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37B97-C514-4B73-B5BC-E3F69186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95" y="111512"/>
            <a:ext cx="7697858" cy="4157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DE90A-4712-4A6C-A0E8-DB1921F1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993" y="4446247"/>
            <a:ext cx="4603261" cy="23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2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121" y="0"/>
            <a:ext cx="4900732" cy="343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951" y="0"/>
            <a:ext cx="4942704" cy="337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3664" y="3532460"/>
            <a:ext cx="4827889" cy="332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5412260" y="1396315"/>
            <a:ext cx="593124" cy="286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rved Left Arrow 10"/>
          <p:cNvSpPr/>
          <p:nvPr/>
        </p:nvSpPr>
        <p:spPr>
          <a:xfrm>
            <a:off x="11195222" y="3052119"/>
            <a:ext cx="605481" cy="79083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5412259" y="4596714"/>
            <a:ext cx="630195" cy="2471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838" y="3498727"/>
            <a:ext cx="4683222" cy="335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0751" y="0"/>
            <a:ext cx="5130720" cy="309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562" y="518984"/>
            <a:ext cx="5689389" cy="237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9927" y="3433763"/>
            <a:ext cx="4764789" cy="342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3664" y="3240805"/>
            <a:ext cx="4734783" cy="3617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1839" y="3392432"/>
            <a:ext cx="4625674" cy="3465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449" y="0"/>
            <a:ext cx="5096004" cy="354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704" y="0"/>
            <a:ext cx="5031654" cy="342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9815" y="3705483"/>
            <a:ext cx="47529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D227-2F22-4A12-B598-4A26FD7C1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mủ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vòng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HMTTbình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trừ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bao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trĩ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lẫn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lộn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tụ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65507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D227-2F22-4A12-B598-4A26FD7C1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sẹo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gadolinium (gadolinium contrast material).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676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rhm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D227-2F22-4A12-B598-4A26FD7C1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tiêm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02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D227-2F22-4A12-B598-4A26FD7C1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mổ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hại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mắc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3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(primary fistulous track)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(secondary extensions) hay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ổ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8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0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MRI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3200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3200" cap="none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rò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3200" cap="none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sz="2800" cap="none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endParaRPr lang="en-US" sz="2800" cap="none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sz="2800" cap="none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8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D3F-8713-4EBC-962D-FBD676A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0E10-23FE-42E2-943C-9CDB5BFF63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trụ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trơn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vòng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chịu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trách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65%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trương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nghỉ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971" y="2366963"/>
            <a:ext cx="4097857" cy="342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545025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Words>8174</Words>
  <Application>Microsoft Office PowerPoint</Application>
  <PresentationFormat>Widescreen</PresentationFormat>
  <Paragraphs>328</Paragraphs>
  <Slides>68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Droplet</vt:lpstr>
      <vt:lpstr>MRI Chẩn đoán rò hậu môn </vt:lpstr>
      <vt:lpstr>Mục tiêu học tập </vt:lpstr>
      <vt:lpstr>Giới thiệu</vt:lpstr>
      <vt:lpstr>PowerPoint Presentation</vt:lpstr>
      <vt:lpstr>PowerPoint Presentation</vt:lpstr>
      <vt:lpstr>Giới thiệu</vt:lpstr>
      <vt:lpstr>Giới thiệu</vt:lpstr>
      <vt:lpstr>Giới thiệu</vt:lpstr>
      <vt:lpstr>Cơ thể học</vt:lpstr>
      <vt:lpstr>Cơ thể học</vt:lpstr>
      <vt:lpstr>Cơ thể học</vt:lpstr>
      <vt:lpstr>Cơ thể học</vt:lpstr>
      <vt:lpstr>Cơ thể học</vt:lpstr>
      <vt:lpstr>Cơ thể học</vt:lpstr>
      <vt:lpstr>Cơ thể học</vt:lpstr>
      <vt:lpstr>Cơ thể học</vt:lpstr>
      <vt:lpstr>Cơ thể học</vt:lpstr>
      <vt:lpstr>Bệnh sinh </vt:lpstr>
      <vt:lpstr>BỆNH SINH </vt:lpstr>
      <vt:lpstr>VAI TRÒ CỦA CHẨN ĐOÁN HÌNH ẢNH</vt:lpstr>
      <vt:lpstr>VAI TRÒ CỦA CHẨN ĐOÁN HÌNH ẢNH</vt:lpstr>
      <vt:lpstr>VAI TRÒ CỦA CHẨN ĐOÁN HÌNH ẢNH</vt:lpstr>
      <vt:lpstr>VAI TRÒ CỦA CHẨN ĐOÁN HÌNH ẢNH</vt:lpstr>
      <vt:lpstr>VAI TRÒ CỦA CHẨN ĐOÁN HÌNH ẢNH</vt:lpstr>
      <vt:lpstr>VAI TRÒ CỦA CHẨN ĐOÁN HÌNH ẢNH</vt:lpstr>
      <vt:lpstr>VAI TRÒ CỦA CHẨN ĐOÁN HÌNH ẢNH</vt:lpstr>
      <vt:lpstr>VAI TRÒ CỦA CHẨN ĐOÁN HÌNH ẢNH</vt:lpstr>
      <vt:lpstr>VAI TRÒ CỦA CHẨN ĐOÁN HÌNH ẢNH</vt:lpstr>
      <vt:lpstr>VAI TRÒ CỦA CHẨN ĐOÁN HÌNH ẢNH</vt:lpstr>
      <vt:lpstr>KỸ THUẬT mri</vt:lpstr>
      <vt:lpstr>KỸ THUẬT mri</vt:lpstr>
      <vt:lpstr>KỸ THUẬT mri</vt:lpstr>
      <vt:lpstr>KỸ THUẬT mri</vt:lpstr>
      <vt:lpstr>KỸ THUẬT mri</vt:lpstr>
      <vt:lpstr>KỸ THUẬT mri</vt:lpstr>
      <vt:lpstr>Vị trí rò hậu môn: đồng hồ hậu môn</vt:lpstr>
      <vt:lpstr>Phân loại rhm theo park </vt:lpstr>
      <vt:lpstr>Phân loại rhm theo bv st james</vt:lpstr>
      <vt:lpstr>Rò hậu môn độ 1 (St JAmes)</vt:lpstr>
      <vt:lpstr>Rò hậu môn độ 1 (St JAmes)</vt:lpstr>
      <vt:lpstr>Rò hậu môn độ 1 (St JAmes)</vt:lpstr>
      <vt:lpstr>Rò hậu môn độ 2 (St JAmes)</vt:lpstr>
      <vt:lpstr>Rò hậu môn độ  2(St JAmes)</vt:lpstr>
      <vt:lpstr>Rò hậu môn độ  2(St JAmes)</vt:lpstr>
      <vt:lpstr>Rò hậu môn độ  2(St JAmes)</vt:lpstr>
      <vt:lpstr>Rò hậu môn độ  3 (St JAmes)</vt:lpstr>
      <vt:lpstr>Rò hậu môn độ  3 (St JAmes)</vt:lpstr>
      <vt:lpstr>Rò hậu môn độ  3 (St JAmes)</vt:lpstr>
      <vt:lpstr>Rò hậu môn độ 4 (St JAmes)</vt:lpstr>
      <vt:lpstr>Rò hậu môn độ  4 (St JAmes)</vt:lpstr>
      <vt:lpstr>Rò hậu môn độ 4 (St JAmes)</vt:lpstr>
      <vt:lpstr>Rò hậu môn độ 4 (St JAmes)</vt:lpstr>
      <vt:lpstr>Rò hậu môn độ 5 (St JAmes)</vt:lpstr>
      <vt:lpstr>Rò hậu môn độ 5 (St JAmes)</vt:lpstr>
      <vt:lpstr>Rò hậu môn độ 5 (St JAmes)</vt:lpstr>
      <vt:lpstr>Hình ảnh mri của rhm</vt:lpstr>
      <vt:lpstr>Hình ảnh mri của rhm</vt:lpstr>
      <vt:lpstr>Hình ảnh mri của rhm</vt:lpstr>
      <vt:lpstr>Hình ảnh mri của rhm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Hình ảnh mri của rhm</vt:lpstr>
      <vt:lpstr>Hình ảnh mri của rhm</vt:lpstr>
      <vt:lpstr>Hình ảnh mri của rhm</vt:lpstr>
      <vt:lpstr>Kết luận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 Chẩn đoán rò hậu môn</dc:title>
  <dc:creator>Nguyen Trung Tin (K. Hau mon truc trang)</dc:creator>
  <cp:lastModifiedBy>Nguyen Trung Tin (K. Hau mon truc trang)</cp:lastModifiedBy>
  <cp:revision>57</cp:revision>
  <dcterms:created xsi:type="dcterms:W3CDTF">2018-05-13T13:04:32Z</dcterms:created>
  <dcterms:modified xsi:type="dcterms:W3CDTF">2018-11-29T08:27:24Z</dcterms:modified>
</cp:coreProperties>
</file>